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80" r:id="rId6"/>
    <p:sldId id="260" r:id="rId7"/>
    <p:sldId id="274" r:id="rId8"/>
    <p:sldId id="258" r:id="rId9"/>
    <p:sldId id="257" r:id="rId10"/>
    <p:sldId id="268" r:id="rId11"/>
    <p:sldId id="272" r:id="rId12"/>
    <p:sldId id="273" r:id="rId13"/>
    <p:sldId id="271" r:id="rId14"/>
    <p:sldId id="279" r:id="rId15"/>
    <p:sldId id="259" r:id="rId16"/>
    <p:sldId id="261" r:id="rId17"/>
    <p:sldId id="262" r:id="rId18"/>
    <p:sldId id="270" r:id="rId19"/>
    <p:sldId id="288" r:id="rId20"/>
    <p:sldId id="269" r:id="rId21"/>
    <p:sldId id="263" r:id="rId22"/>
    <p:sldId id="283" r:id="rId23"/>
    <p:sldId id="285" r:id="rId24"/>
    <p:sldId id="286" r:id="rId25"/>
    <p:sldId id="284" r:id="rId26"/>
    <p:sldId id="289" r:id="rId27"/>
    <p:sldId id="290" r:id="rId28"/>
    <p:sldId id="264" r:id="rId29"/>
    <p:sldId id="265" r:id="rId30"/>
    <p:sldId id="266" r:id="rId31"/>
    <p:sldId id="275" r:id="rId32"/>
    <p:sldId id="276" r:id="rId33"/>
    <p:sldId id="267" r:id="rId34"/>
    <p:sldId id="277" r:id="rId35"/>
    <p:sldId id="278" r:id="rId36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77" d="100"/>
          <a:sy n="77" d="100"/>
        </p:scale>
        <p:origin x="850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2334-7E8B-4320-A1E2-4B05AC15A670}" type="datetimeFigureOut">
              <a:rPr lang="fr-FR" smtClean="0"/>
              <a:pPr/>
              <a:t>02/01/2023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582E2-60D7-40E7-AECB-CED9E7320F8D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2334-7E8B-4320-A1E2-4B05AC15A670}" type="datetimeFigureOut">
              <a:rPr lang="fr-FR" smtClean="0"/>
              <a:pPr/>
              <a:t>02/01/2023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582E2-60D7-40E7-AECB-CED9E7320F8D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2334-7E8B-4320-A1E2-4B05AC15A670}" type="datetimeFigureOut">
              <a:rPr lang="fr-FR" smtClean="0"/>
              <a:pPr/>
              <a:t>02/01/2023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582E2-60D7-40E7-AECB-CED9E7320F8D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2334-7E8B-4320-A1E2-4B05AC15A670}" type="datetimeFigureOut">
              <a:rPr lang="fr-FR" smtClean="0"/>
              <a:pPr/>
              <a:t>02/01/2023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582E2-60D7-40E7-AECB-CED9E7320F8D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2334-7E8B-4320-A1E2-4B05AC15A670}" type="datetimeFigureOut">
              <a:rPr lang="fr-FR" smtClean="0"/>
              <a:pPr/>
              <a:t>02/01/2023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582E2-60D7-40E7-AECB-CED9E7320F8D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2334-7E8B-4320-A1E2-4B05AC15A670}" type="datetimeFigureOut">
              <a:rPr lang="fr-FR" smtClean="0"/>
              <a:pPr/>
              <a:t>02/01/2023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582E2-60D7-40E7-AECB-CED9E7320F8D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2334-7E8B-4320-A1E2-4B05AC15A670}" type="datetimeFigureOut">
              <a:rPr lang="fr-FR" smtClean="0"/>
              <a:pPr/>
              <a:t>02/01/2023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582E2-60D7-40E7-AECB-CED9E7320F8D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2334-7E8B-4320-A1E2-4B05AC15A670}" type="datetimeFigureOut">
              <a:rPr lang="fr-FR" smtClean="0"/>
              <a:pPr/>
              <a:t>02/01/2023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582E2-60D7-40E7-AECB-CED9E7320F8D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2334-7E8B-4320-A1E2-4B05AC15A670}" type="datetimeFigureOut">
              <a:rPr lang="fr-FR" smtClean="0"/>
              <a:pPr/>
              <a:t>02/01/2023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582E2-60D7-40E7-AECB-CED9E7320F8D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2334-7E8B-4320-A1E2-4B05AC15A670}" type="datetimeFigureOut">
              <a:rPr lang="fr-FR" smtClean="0"/>
              <a:pPr/>
              <a:t>02/01/2023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582E2-60D7-40E7-AECB-CED9E7320F8D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2334-7E8B-4320-A1E2-4B05AC15A670}" type="datetimeFigureOut">
              <a:rPr lang="fr-FR" smtClean="0"/>
              <a:pPr/>
              <a:t>02/01/2023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582E2-60D7-40E7-AECB-CED9E7320F8D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302334-7E8B-4320-A1E2-4B05AC15A670}" type="datetimeFigureOut">
              <a:rPr lang="fr-FR" smtClean="0"/>
              <a:pPr/>
              <a:t>02/01/2023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582E2-60D7-40E7-AECB-CED9E7320F8D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ave.webaim.org/" TargetMode="External"/><Relationship Id="rId2" Type="http://schemas.openxmlformats.org/officeDocument/2006/relationships/hyperlink" Target="https://chrome.google.com/webstore/detail/wave-evaluation-tool/jbbplnpkjmmeebjpijfedlgcdilocofh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ave.webaim.org/" TargetMode="External"/><Relationship Id="rId2" Type="http://schemas.openxmlformats.org/officeDocument/2006/relationships/hyperlink" Target="https://image.online-convert.com/fr/convertir-en-webp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uptrends.com/tools/website-speed-test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image.online-convert.com/fr/convertir-en-webp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Rectangle 1462">
            <a:extLst>
              <a:ext uri="{FF2B5EF4-FFF2-40B4-BE49-F238E27FC236}">
                <a16:creationId xmlns:a16="http://schemas.microsoft.com/office/drawing/2014/main" id="{B4D3D850-2041-4B7C-AED9-54DA385B1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40" name="Picture 416" descr="C:\Users\Tom\AppData\Local\Microsoft\Windows\Temporary Internet Files\Content.IE5\3TCQXQ9O\MPj04331760000[1].jpg"/>
          <p:cNvPicPr>
            <a:picLocks noChangeAspect="1" noChangeArrowheads="1"/>
          </p:cNvPicPr>
          <p:nvPr/>
        </p:nvPicPr>
        <p:blipFill rotWithShape="1">
          <a:blip r:embed="rId2" cstate="print"/>
          <a:srcRect l="13616" r="36385"/>
          <a:stretch/>
        </p:blipFill>
        <p:spPr bwMode="auto">
          <a:xfrm>
            <a:off x="20" y="10"/>
            <a:ext cx="4571980" cy="6857990"/>
          </a:xfrm>
          <a:prstGeom prst="rect">
            <a:avLst/>
          </a:prstGeom>
          <a:noFill/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CE4710F8-BC65-4423-A405-9180FF256C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88" r="82079"/>
          <a:stretch/>
        </p:blipFill>
        <p:spPr>
          <a:xfrm>
            <a:off x="4572000" y="10"/>
            <a:ext cx="4572000" cy="6857990"/>
          </a:xfrm>
          <a:prstGeom prst="rect">
            <a:avLst/>
          </a:prstGeom>
        </p:spPr>
      </p:pic>
      <p:sp>
        <p:nvSpPr>
          <p:cNvPr id="1465" name="Rectangle 1464">
            <a:extLst>
              <a:ext uri="{FF2B5EF4-FFF2-40B4-BE49-F238E27FC236}">
                <a16:creationId xmlns:a16="http://schemas.microsoft.com/office/drawing/2014/main" id="{B497CCB5-5FC2-473C-AFCC-2430CEF1D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885915" y="2164437"/>
            <a:ext cx="3372170" cy="252912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7" name="Frame 1466">
            <a:extLst>
              <a:ext uri="{FF2B5EF4-FFF2-40B4-BE49-F238E27FC236}">
                <a16:creationId xmlns:a16="http://schemas.microsoft.com/office/drawing/2014/main" id="{599C8C75-BFDF-44E7-A028-EEB5EDD58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447277" y="1835459"/>
            <a:ext cx="4249446" cy="3187083"/>
          </a:xfrm>
          <a:prstGeom prst="frame">
            <a:avLst>
              <a:gd name="adj1" fmla="val 1195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3491880" y="3515740"/>
            <a:ext cx="2092974" cy="1345719"/>
          </a:xfrm>
          <a:noFill/>
        </p:spPr>
        <p:txBody>
          <a:bodyPr>
            <a:normAutofit/>
          </a:bodyPr>
          <a:lstStyle/>
          <a:p>
            <a:r>
              <a:rPr lang="fr-FR" sz="2400" dirty="0">
                <a:solidFill>
                  <a:srgbClr val="080808"/>
                </a:solidFill>
              </a:rPr>
              <a:t>Améliorer le référencement</a:t>
            </a:r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3215143" y="2761554"/>
            <a:ext cx="2713713" cy="754186"/>
          </a:xfrm>
          <a:noFill/>
        </p:spPr>
        <p:txBody>
          <a:bodyPr anchor="ctr">
            <a:normAutofit fontScale="90000"/>
          </a:bodyPr>
          <a:lstStyle/>
          <a:p>
            <a:r>
              <a:rPr lang="fr-FR" sz="2400" dirty="0">
                <a:solidFill>
                  <a:srgbClr val="080808"/>
                </a:solidFill>
              </a:rPr>
              <a:t>P4 </a:t>
            </a:r>
            <a:br>
              <a:rPr lang="fr-FR" sz="2400" dirty="0">
                <a:solidFill>
                  <a:srgbClr val="080808"/>
                </a:solidFill>
              </a:rPr>
            </a:br>
            <a:endParaRPr lang="fr-FR" sz="2400" dirty="0">
              <a:solidFill>
                <a:srgbClr val="080808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253670"/>
            <a:ext cx="137072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422146"/>
            <a:ext cx="484026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655140"/>
            <a:ext cx="515604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0"/>
            <a:ext cx="2126518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6115501"/>
            <a:ext cx="1120884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0" y="6453143"/>
            <a:ext cx="611177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3D131ED-4E83-4717-A287-F040735AB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637" y="1195387"/>
            <a:ext cx="6562725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915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97661" y="280374"/>
            <a:ext cx="8579095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702EB10-832F-44D6-88D0-AEA3C113349B}"/>
              </a:ext>
            </a:extLst>
          </p:cNvPr>
          <p:cNvSpPr txBox="1"/>
          <p:nvPr/>
        </p:nvSpPr>
        <p:spPr>
          <a:xfrm>
            <a:off x="409763" y="433545"/>
            <a:ext cx="8354890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7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Avant / Après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72558" y="1522292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892A9088-CC17-4127-B44B-ABBBF6606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5840" y="2566613"/>
            <a:ext cx="4091938" cy="3161022"/>
          </a:xfrm>
          <a:prstGeom prst="rect">
            <a:avLst/>
          </a:prstGeom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8720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 1">
            <a:extLst>
              <a:ext uri="{FF2B5EF4-FFF2-40B4-BE49-F238E27FC236}">
                <a16:creationId xmlns:a16="http://schemas.microsoft.com/office/drawing/2014/main" id="{3B3B2579-0886-4741-917F-59C6D024DD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661" y="2934888"/>
            <a:ext cx="4091938" cy="279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431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F705E34C-23B6-449F-AB26-7CFB1CD8EB32}"/>
              </a:ext>
            </a:extLst>
          </p:cNvPr>
          <p:cNvSpPr txBox="1"/>
          <p:nvPr/>
        </p:nvSpPr>
        <p:spPr>
          <a:xfrm>
            <a:off x="5598460" y="1783959"/>
            <a:ext cx="3065480" cy="28891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700" dirty="0">
                <a:latin typeface="+mj-lt"/>
                <a:ea typeface="+mj-ea"/>
                <a:cs typeface="+mj-cs"/>
              </a:rPr>
              <a:t>W3C HTML</a:t>
            </a:r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5391039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Picture 3" descr="White alphabet letters placed flat and stacked">
            <a:extLst>
              <a:ext uri="{FF2B5EF4-FFF2-40B4-BE49-F238E27FC236}">
                <a16:creationId xmlns:a16="http://schemas.microsoft.com/office/drawing/2014/main" id="{D471C71B-526A-F7FF-C64A-99F7515F90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94" r="41298" b="-1"/>
          <a:stretch/>
        </p:blipFill>
        <p:spPr>
          <a:xfrm>
            <a:off x="20" y="10"/>
            <a:ext cx="5271352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284974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42713" y="-1142284"/>
            <a:ext cx="6858000" cy="9143425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733" y="0"/>
            <a:ext cx="6803134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125298" y="-161647"/>
            <a:ext cx="4894564" cy="9145160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941C027-43D1-4FC3-9817-3BD14528B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1261586"/>
            <a:ext cx="8458200" cy="433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816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42713" y="-1142284"/>
            <a:ext cx="6858000" cy="9143425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733" y="0"/>
            <a:ext cx="6803134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125298" y="-161647"/>
            <a:ext cx="4894564" cy="9145160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B597471-A185-4CFC-835F-21337D7C30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30" r="18671" b="-1"/>
          <a:stretch/>
        </p:blipFill>
        <p:spPr>
          <a:xfrm>
            <a:off x="342900" y="457200"/>
            <a:ext cx="84582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465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&#10;&#10;Description générée automatiquement">
            <a:extLst>
              <a:ext uri="{FF2B5EF4-FFF2-40B4-BE49-F238E27FC236}">
                <a16:creationId xmlns:a16="http://schemas.microsoft.com/office/drawing/2014/main" id="{ACAAFDA4-2B2A-4919-BF8F-7397C6276E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9477"/>
          <a:stretch/>
        </p:blipFill>
        <p:spPr>
          <a:xfrm>
            <a:off x="241299" y="321733"/>
            <a:ext cx="8661401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2186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077724" y="-2401326"/>
            <a:ext cx="1354979" cy="8062627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9E1A3C76-AC70-475B-A587-1B7F244B5A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5200" y="3006725"/>
            <a:ext cx="3830638" cy="2728913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9C7A6034-9667-4204-917E-BAFE701368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4100" y="3006725"/>
            <a:ext cx="3648075" cy="2728913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19B928B-EE78-498A-8B03-61534BD58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1204109"/>
            <a:ext cx="7517548" cy="85789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Avant / Après</a:t>
            </a:r>
          </a:p>
        </p:txBody>
      </p:sp>
    </p:spTree>
    <p:extLst>
      <p:ext uri="{BB962C8B-B14F-4D97-AF65-F5344CB8AC3E}">
        <p14:creationId xmlns:p14="http://schemas.microsoft.com/office/powerpoint/2010/main" val="39287754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F705E34C-23B6-449F-AB26-7CFB1CD8EB32}"/>
              </a:ext>
            </a:extLst>
          </p:cNvPr>
          <p:cNvSpPr txBox="1"/>
          <p:nvPr/>
        </p:nvSpPr>
        <p:spPr>
          <a:xfrm>
            <a:off x="5598460" y="1783959"/>
            <a:ext cx="3065480" cy="28891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700" dirty="0">
                <a:latin typeface="+mj-lt"/>
                <a:ea typeface="+mj-ea"/>
                <a:cs typeface="+mj-cs"/>
              </a:rPr>
              <a:t>W3C STYLE.CSS</a:t>
            </a:r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5391039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Picture 3" descr="White alphabet letters placed flat and stacked">
            <a:extLst>
              <a:ext uri="{FF2B5EF4-FFF2-40B4-BE49-F238E27FC236}">
                <a16:creationId xmlns:a16="http://schemas.microsoft.com/office/drawing/2014/main" id="{D471C71B-526A-F7FF-C64A-99F7515F90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94" r="41298" b="-1"/>
          <a:stretch/>
        </p:blipFill>
        <p:spPr>
          <a:xfrm>
            <a:off x="20" y="10"/>
            <a:ext cx="5271352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586570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F9857ED-1DEF-4481-AEB4-E7759342A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092957" cy="6858000"/>
          </a:xfrm>
          <a:custGeom>
            <a:avLst/>
            <a:gdLst>
              <a:gd name="connsiteX0" fmla="*/ 5457275 w 5457275"/>
              <a:gd name="connsiteY0" fmla="*/ 0 h 6858000"/>
              <a:gd name="connsiteX1" fmla="*/ 361354 w 5457275"/>
              <a:gd name="connsiteY1" fmla="*/ 0 h 6858000"/>
              <a:gd name="connsiteX2" fmla="*/ 335637 w 5457275"/>
              <a:gd name="connsiteY2" fmla="*/ 94722 h 6858000"/>
              <a:gd name="connsiteX3" fmla="*/ 690849 w 5457275"/>
              <a:gd name="connsiteY3" fmla="*/ 6842426 h 6858000"/>
              <a:gd name="connsiteX4" fmla="*/ 696735 w 5457275"/>
              <a:gd name="connsiteY4" fmla="*/ 6858000 h 6858000"/>
              <a:gd name="connsiteX5" fmla="*/ 5457275 w 545727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57275" h="6858000">
                <a:moveTo>
                  <a:pt x="5457275" y="0"/>
                </a:moveTo>
                <a:lnTo>
                  <a:pt x="361354" y="0"/>
                </a:lnTo>
                <a:lnTo>
                  <a:pt x="335637" y="94722"/>
                </a:lnTo>
                <a:cubicBezTo>
                  <a:pt x="-226206" y="2374054"/>
                  <a:pt x="-65870" y="4704140"/>
                  <a:pt x="690849" y="6842426"/>
                </a:cubicBezTo>
                <a:lnTo>
                  <a:pt x="696735" y="6858000"/>
                </a:lnTo>
                <a:lnTo>
                  <a:pt x="5457275" y="685800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6E4FBE1-8E8A-42A6-B693-88C8979D8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3921520" cy="6858000"/>
          </a:xfrm>
          <a:custGeom>
            <a:avLst/>
            <a:gdLst>
              <a:gd name="connsiteX0" fmla="*/ 5228693 w 5228693"/>
              <a:gd name="connsiteY0" fmla="*/ 0 h 6858000"/>
              <a:gd name="connsiteX1" fmla="*/ 371685 w 5228693"/>
              <a:gd name="connsiteY1" fmla="*/ 1 h 6858000"/>
              <a:gd name="connsiteX2" fmla="*/ 319533 w 5228693"/>
              <a:gd name="connsiteY2" fmla="*/ 193787 h 6858000"/>
              <a:gd name="connsiteX3" fmla="*/ 623642 w 5228693"/>
              <a:gd name="connsiteY3" fmla="*/ 6599363 h 6858000"/>
              <a:gd name="connsiteX4" fmla="*/ 717029 w 5228693"/>
              <a:gd name="connsiteY4" fmla="*/ 6858000 h 6858000"/>
              <a:gd name="connsiteX5" fmla="*/ 5228693 w 5228693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28693" h="6858000">
                <a:moveTo>
                  <a:pt x="5228693" y="0"/>
                </a:moveTo>
                <a:lnTo>
                  <a:pt x="371685" y="1"/>
                </a:lnTo>
                <a:lnTo>
                  <a:pt x="319533" y="193787"/>
                </a:lnTo>
                <a:cubicBezTo>
                  <a:pt x="-206622" y="2355719"/>
                  <a:pt x="-67685" y="4563346"/>
                  <a:pt x="623642" y="6599363"/>
                </a:cubicBezTo>
                <a:lnTo>
                  <a:pt x="717029" y="6858000"/>
                </a:lnTo>
                <a:lnTo>
                  <a:pt x="5228693" y="6858000"/>
                </a:ln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BED5D737-522D-4ABD-8C5D-447770071420}"/>
              </a:ext>
            </a:extLst>
          </p:cNvPr>
          <p:cNvSpPr txBox="1"/>
          <p:nvPr/>
        </p:nvSpPr>
        <p:spPr>
          <a:xfrm>
            <a:off x="4553712" y="1330007"/>
            <a:ext cx="4107942" cy="4692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>
                <a:effectLst/>
                <a:hlinkClick r:id="rId2"/>
              </a:rPr>
              <a:t>https://chrome.google.com/webstore/detail/wave-evaluation-tool/jbbplnpkjmmeebjpijfedlgcdilocofh</a:t>
            </a:r>
            <a:endParaRPr lang="en-US" sz="1900" dirty="0">
              <a:effectLst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>
                <a:hlinkClick r:id="rId3"/>
              </a:rPr>
              <a:t>https://wave.webaim.org/</a:t>
            </a:r>
            <a:endParaRPr lang="en-US" sz="19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25297963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016E746-1C05-4161-915F-D9D2ABA9FD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270" b="-2"/>
          <a:stretch/>
        </p:blipFill>
        <p:spPr>
          <a:xfrm>
            <a:off x="241299" y="321733"/>
            <a:ext cx="8661401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3623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" y="-5705"/>
            <a:ext cx="9143993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36BAF9F-17F1-4BC6-B589-A75982255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638" y="637762"/>
            <a:ext cx="7416372" cy="900131"/>
          </a:xfrm>
        </p:spPr>
        <p:txBody>
          <a:bodyPr anchor="t">
            <a:normAutofit/>
          </a:bodyPr>
          <a:lstStyle/>
          <a:p>
            <a:pPr algn="l"/>
            <a:r>
              <a:rPr lang="fr-FR" sz="3500">
                <a:solidFill>
                  <a:schemeClr val="bg1"/>
                </a:solidFill>
              </a:rPr>
              <a:t>Actions correctives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9143992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7638" y="2010758"/>
            <a:ext cx="342892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16E465E-80B0-42E8-A504-FF0B4DA62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661" y="2217343"/>
            <a:ext cx="7410669" cy="395961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fr-FR" sz="2100" dirty="0"/>
              <a:t>Vitesse de chargement </a:t>
            </a:r>
          </a:p>
          <a:p>
            <a:pPr marL="514350" indent="-514350">
              <a:buFont typeface="+mj-lt"/>
              <a:buAutoNum type="arabicPeriod"/>
            </a:pPr>
            <a:r>
              <a:rPr lang="fr-FR" sz="2100" dirty="0"/>
              <a:t>Réduire la taille des images </a:t>
            </a:r>
            <a:r>
              <a:rPr lang="en-US" sz="2100" dirty="0">
                <a:hlinkClick r:id="rId2"/>
              </a:rPr>
              <a:t>https://image.online-convert.com/fr/convertir-en-webp</a:t>
            </a:r>
            <a:endParaRPr lang="fr-FR" sz="2100" dirty="0"/>
          </a:p>
          <a:p>
            <a:pPr marL="514350" indent="-514350">
              <a:buFont typeface="+mj-lt"/>
              <a:buAutoNum type="arabicPeriod"/>
            </a:pPr>
            <a:r>
              <a:rPr lang="fr-FR" sz="2100" dirty="0"/>
              <a:t>Erreur de codes W3C et de cohérence dans la structure HTML</a:t>
            </a:r>
          </a:p>
          <a:p>
            <a:pPr marL="514350" indent="-514350">
              <a:buFont typeface="+mj-lt"/>
              <a:buAutoNum type="arabicPeriod"/>
            </a:pPr>
            <a:r>
              <a:rPr lang="fr-FR" sz="2100" dirty="0"/>
              <a:t>Contrôle de l’accessibilité </a:t>
            </a:r>
            <a:r>
              <a:rPr lang="fr-FR" sz="2100" dirty="0">
                <a:hlinkClick r:id="rId3"/>
              </a:rPr>
              <a:t>https://wave.webaim.org/</a:t>
            </a:r>
            <a:endParaRPr lang="fr-FR" sz="2100" dirty="0"/>
          </a:p>
          <a:p>
            <a:pPr marL="1314450" lvl="2" indent="-514350">
              <a:buFont typeface="+mj-lt"/>
              <a:buAutoNum type="alphaLcPeriod"/>
            </a:pPr>
            <a:r>
              <a:rPr lang="fr-FR" sz="2100" dirty="0"/>
              <a:t>Contraste</a:t>
            </a:r>
          </a:p>
          <a:p>
            <a:pPr marL="1314450" lvl="2" indent="-514350">
              <a:buFont typeface="+mj-lt"/>
              <a:buAutoNum type="alphaLcPeriod"/>
            </a:pPr>
            <a:r>
              <a:rPr lang="fr-FR" sz="2100" dirty="0"/>
              <a:t>Accessibilité texte alternative</a:t>
            </a:r>
          </a:p>
          <a:p>
            <a:pPr marL="1314450" lvl="2" indent="-514350">
              <a:buFont typeface="+mj-lt"/>
              <a:buAutoNum type="alphaLcPeriod"/>
            </a:pPr>
            <a:r>
              <a:rPr lang="fr-FR" sz="2100" dirty="0"/>
              <a:t>Focus</a:t>
            </a:r>
          </a:p>
          <a:p>
            <a:pPr marL="1314450" lvl="2" indent="-514350">
              <a:buFont typeface="+mj-lt"/>
              <a:buAutoNum type="alphaLcPeriod"/>
            </a:pPr>
            <a:r>
              <a:rPr lang="fr-FR" sz="2100" dirty="0"/>
              <a:t>Label</a:t>
            </a:r>
          </a:p>
          <a:p>
            <a:pPr marL="514350" indent="-514350">
              <a:buFont typeface="+mj-lt"/>
              <a:buAutoNum type="arabicPeriod"/>
            </a:pPr>
            <a:endParaRPr lang="fr-FR" sz="2100" dirty="0"/>
          </a:p>
          <a:p>
            <a:pPr marL="514350" indent="-514350">
              <a:buFont typeface="+mj-lt"/>
              <a:buAutoNum type="arabicPeriod"/>
            </a:pPr>
            <a:endParaRPr lang="fr-FR" sz="2100" dirty="0"/>
          </a:p>
          <a:p>
            <a:pPr marL="514350" indent="-514350">
              <a:buFont typeface="+mj-lt"/>
              <a:buAutoNum type="arabicPeriod"/>
            </a:pPr>
            <a:endParaRPr lang="fr-FR" sz="2100" dirty="0"/>
          </a:p>
        </p:txBody>
      </p:sp>
    </p:spTree>
    <p:extLst>
      <p:ext uri="{BB962C8B-B14F-4D97-AF65-F5344CB8AC3E}">
        <p14:creationId xmlns:p14="http://schemas.microsoft.com/office/powerpoint/2010/main" val="29023742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cript informatique sur un écran">
            <a:extLst>
              <a:ext uri="{FF2B5EF4-FFF2-40B4-BE49-F238E27FC236}">
                <a16:creationId xmlns:a16="http://schemas.microsoft.com/office/drawing/2014/main" id="{13C57199-EF8A-3C19-0D79-45EF77A38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999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501B79E-5B78-414A-A649-0F5943827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500" dirty="0" err="1">
                <a:solidFill>
                  <a:srgbClr val="FFFFFF"/>
                </a:solidFill>
              </a:rPr>
              <a:t>Amélioration</a:t>
            </a:r>
            <a:r>
              <a:rPr lang="en-US" sz="4500" dirty="0">
                <a:solidFill>
                  <a:srgbClr val="FFFFFF"/>
                </a:solidFill>
              </a:rPr>
              <a:t> structure HTML</a:t>
            </a:r>
          </a:p>
        </p:txBody>
      </p:sp>
    </p:spTree>
    <p:extLst>
      <p:ext uri="{BB962C8B-B14F-4D97-AF65-F5344CB8AC3E}">
        <p14:creationId xmlns:p14="http://schemas.microsoft.com/office/powerpoint/2010/main" val="8084559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" y="-5705"/>
            <a:ext cx="9143993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E15C1C6-DBEE-4E91-9962-982AEE641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638" y="637762"/>
            <a:ext cx="7416372" cy="900131"/>
          </a:xfrm>
        </p:spPr>
        <p:txBody>
          <a:bodyPr anchor="t">
            <a:normAutofit/>
          </a:bodyPr>
          <a:lstStyle/>
          <a:p>
            <a:pPr algn="l"/>
            <a:r>
              <a:rPr lang="fr-FR" sz="3500">
                <a:solidFill>
                  <a:schemeClr val="bg1"/>
                </a:solidFill>
              </a:rPr>
              <a:t>Les points d’améliorations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9143992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7638" y="2010758"/>
            <a:ext cx="342892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501CB32-AF23-4CB8-82B2-2B2DA0D82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661" y="2217343"/>
            <a:ext cx="7410669" cy="395961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fr-FR" sz="2100" dirty="0"/>
              <a:t>Meta description :« faire une brève présentation du site (c’est ce qui apparaîtra sur les moteurs de recherches » entre 70 et 320 caractères resté dans le même champ lexicale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fr-FR" sz="2100" dirty="0"/>
              <a:t>Meta </a:t>
            </a:r>
            <a:r>
              <a:rPr lang="fr-FR" sz="2100" dirty="0" err="1"/>
              <a:t>name</a:t>
            </a:r>
            <a:r>
              <a:rPr lang="fr-FR" sz="2100" dirty="0"/>
              <a:t> =robots content « all » instruction donnée à Google pour afficher le site sans restriction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fr-FR" sz="2100" dirty="0"/>
              <a:t>Suppression Meta Keywords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fr-FR" sz="2100" dirty="0"/>
              <a:t>Intégré une Balise </a:t>
            </a:r>
            <a:r>
              <a:rPr lang="fr-FR" sz="2100" dirty="0" err="1"/>
              <a:t>Title</a:t>
            </a:r>
            <a:endParaRPr lang="fr-FR" sz="2100" dirty="0"/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fr-FR" sz="2100" dirty="0"/>
              <a:t>Ligne de code incohérente corrigé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fr-FR" sz="2100" dirty="0"/>
              <a:t> Maillage incohérent lien vide erreur d’exploitation 404 (supprimer)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fr-FR" sz="2100" dirty="0"/>
              <a:t> Structure HTML incohérent uniquement des DIV ajouter des sections aside et footer</a:t>
            </a:r>
          </a:p>
        </p:txBody>
      </p:sp>
    </p:spTree>
    <p:extLst>
      <p:ext uri="{BB962C8B-B14F-4D97-AF65-F5344CB8AC3E}">
        <p14:creationId xmlns:p14="http://schemas.microsoft.com/office/powerpoint/2010/main" val="13234540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3B1C1EE-A767-41EC-B55E-6622D8300F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1319"/>
          <a:stretch/>
        </p:blipFill>
        <p:spPr>
          <a:xfrm>
            <a:off x="20" y="1282"/>
            <a:ext cx="9143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6735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éo 3">
            <a:extLst>
              <a:ext uri="{FF2B5EF4-FFF2-40B4-BE49-F238E27FC236}">
                <a16:creationId xmlns:a16="http://schemas.microsoft.com/office/drawing/2014/main" id="{C023E3E9-7EC9-16BA-D517-01463DD2AC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0653" r="14133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3354CD1-A422-49BC-B55E-6D9D0B0C1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500" dirty="0" err="1">
                <a:solidFill>
                  <a:srgbClr val="FFFFFF"/>
                </a:solidFill>
              </a:rPr>
              <a:t>Accessibilités</a:t>
            </a:r>
            <a:endParaRPr lang="en-US" sz="45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5937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9A8249-B4BC-4B68-BD1B-50D6FAD5D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7A299A5-DA83-4CAC-8B67-405C6852C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306599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515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68D8E26-B6C7-4660-8AE8-46A8A7203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1506982"/>
            <a:ext cx="8178799" cy="3844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088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3D1BCF5A-73B5-41D9-A862-619D2CEFD3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73" r="-2" b="-2"/>
          <a:stretch/>
        </p:blipFill>
        <p:spPr>
          <a:xfrm>
            <a:off x="241299" y="321733"/>
            <a:ext cx="8661401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5388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A33526B9-5182-4459-9511-011276C18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1" y="585659"/>
            <a:ext cx="4070073" cy="237732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7710" y="0"/>
            <a:ext cx="6858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F7C5AD4-4049-4030-A895-E4DA0C84B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868" y="321734"/>
            <a:ext cx="2760760" cy="290517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459486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49140" y="3383280"/>
            <a:ext cx="459486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96C5B8B8-591B-4B80-92F1-D4D5B706BE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" y="4041461"/>
            <a:ext cx="4070073" cy="193983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317AB17D-B14D-48C0-85C0-5435208D94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9590" y="3631096"/>
            <a:ext cx="3517315" cy="276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0220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EEEC91E-106C-4E5B-9F68-EFF942A47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200" y="643466"/>
            <a:ext cx="7631599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4835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96963BC-0C88-4EFA-9173-FEF807F999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88" b="3189"/>
          <a:stretch/>
        </p:blipFill>
        <p:spPr>
          <a:xfrm>
            <a:off x="20" y="1282"/>
            <a:ext cx="9143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110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E5DD7CE-17DB-4EE5-884E-672C15034475}"/>
              </a:ext>
            </a:extLst>
          </p:cNvPr>
          <p:cNvSpPr txBox="1"/>
          <p:nvPr/>
        </p:nvSpPr>
        <p:spPr>
          <a:xfrm>
            <a:off x="383365" y="794638"/>
            <a:ext cx="3985907" cy="6459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hlinkClick r:id="rId2"/>
              </a:rPr>
              <a:t>https://www.uptrends.com/tools/website-speed-test</a:t>
            </a:r>
            <a:endParaRPr lang="en-US" sz="160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37085" y="-2008"/>
            <a:ext cx="4206915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2AC6D7F-F068-4E11-BB06-F601D89BB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62605" y="-2"/>
            <a:ext cx="4081395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Graphic 5" descr="Earth Globe Americas">
            <a:extLst>
              <a:ext uri="{FF2B5EF4-FFF2-40B4-BE49-F238E27FC236}">
                <a16:creationId xmlns:a16="http://schemas.microsoft.com/office/drawing/2014/main" id="{1F23FCC0-4EE4-6F7A-F285-853C3C4BE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13042" y="1117601"/>
            <a:ext cx="2847593" cy="2847593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02F918CC-634A-4866-8DCE-01B4342F0A4B}"/>
              </a:ext>
            </a:extLst>
          </p:cNvPr>
          <p:cNvSpPr txBox="1"/>
          <p:nvPr/>
        </p:nvSpPr>
        <p:spPr>
          <a:xfrm>
            <a:off x="683568" y="1772816"/>
            <a:ext cx="35233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Testez la vitesse de votre site web dans les principaux navigateurs, sur ordinateur de bureau et mobile.</a:t>
            </a:r>
          </a:p>
        </p:txBody>
      </p:sp>
    </p:spTree>
    <p:extLst>
      <p:ext uri="{BB962C8B-B14F-4D97-AF65-F5344CB8AC3E}">
        <p14:creationId xmlns:p14="http://schemas.microsoft.com/office/powerpoint/2010/main" val="32552500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47772222-E875-452D-A049-407A4B52DF1D}"/>
              </a:ext>
            </a:extLst>
          </p:cNvPr>
          <p:cNvSpPr txBox="1"/>
          <p:nvPr/>
        </p:nvSpPr>
        <p:spPr>
          <a:xfrm>
            <a:off x="571500" y="2279018"/>
            <a:ext cx="3985907" cy="33759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https://developer.mozilla.org/fr/docs/Web/Accessibility/Mobile_accessibility_checklist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37085" y="-2008"/>
            <a:ext cx="4206915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2AC6D7F-F068-4E11-BB06-F601D89BB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62605" y="-2"/>
            <a:ext cx="4081395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 descr="Earth Globe Americas">
            <a:extLst>
              <a:ext uri="{FF2B5EF4-FFF2-40B4-BE49-F238E27FC236}">
                <a16:creationId xmlns:a16="http://schemas.microsoft.com/office/drawing/2014/main" id="{69E1F75E-2560-9236-A513-598D9969D4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13042" y="1117601"/>
            <a:ext cx="2847593" cy="2847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1204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419D67AC-6211-4405-83DC-4EDFDD562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0065"/>
            <a:ext cx="9144000" cy="4977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0293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67B805E4-DF34-4F8C-9A49-08B42D021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9318"/>
            <a:ext cx="9144000" cy="6379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812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7E83E977-5743-48F8-AB98-AF3F270BD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1988845"/>
            <a:ext cx="3971037" cy="288030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5996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 descr="Une image contenant texte&#10;&#10;Description générée automatiquement">
            <a:extLst>
              <a:ext uri="{FF2B5EF4-FFF2-40B4-BE49-F238E27FC236}">
                <a16:creationId xmlns:a16="http://schemas.microsoft.com/office/drawing/2014/main" id="{64CAF4B2-6B54-4703-A73C-77FFC811A8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0362" y="1866075"/>
            <a:ext cx="3971037" cy="312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267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42713" y="-1142284"/>
            <a:ext cx="6858000" cy="9143425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733" y="0"/>
            <a:ext cx="6803134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125298" y="-161647"/>
            <a:ext cx="4894564" cy="9145160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986F102-87A3-4A8E-92FF-39F323A28C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49" y="457200"/>
            <a:ext cx="7429501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364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642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1"/>
            <a:ext cx="9144001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39C8A31-4E4C-4F5D-87BF-637C2466C32E}"/>
              </a:ext>
            </a:extLst>
          </p:cNvPr>
          <p:cNvSpPr txBox="1"/>
          <p:nvPr/>
        </p:nvSpPr>
        <p:spPr>
          <a:xfrm>
            <a:off x="524784" y="248038"/>
            <a:ext cx="529779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Avant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DCE3B0C-6941-4111-B96D-A24199C2B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0343" y="1966293"/>
            <a:ext cx="6523311" cy="44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117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B4FF483F-8BCF-460C-AF1B-90DC20B891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87" t="-572" b="-1"/>
          <a:stretch/>
        </p:blipFill>
        <p:spPr>
          <a:xfrm>
            <a:off x="1259632" y="620688"/>
            <a:ext cx="7041405" cy="5584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116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253670"/>
            <a:ext cx="137072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422146"/>
            <a:ext cx="484026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655140"/>
            <a:ext cx="515604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0"/>
            <a:ext cx="2126518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6115501"/>
            <a:ext cx="1120884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A19F1FC-8D3A-4BCA-9806-BA7447539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1527429"/>
            <a:ext cx="8178799" cy="3803140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0" y="6453143"/>
            <a:ext cx="611177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684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84769FE-1656-422F-86E1-8C1B16C27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B249F6D-244F-494A-98B9-5CC7413C4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6820" y="682754"/>
            <a:ext cx="4119369" cy="5492493"/>
          </a:xfrm>
          <a:custGeom>
            <a:avLst/>
            <a:gdLst>
              <a:gd name="connsiteX0" fmla="*/ 2746247 w 5492493"/>
              <a:gd name="connsiteY0" fmla="*/ 0 h 5492493"/>
              <a:gd name="connsiteX1" fmla="*/ 5492493 w 5492493"/>
              <a:gd name="connsiteY1" fmla="*/ 2746247 h 5492493"/>
              <a:gd name="connsiteX2" fmla="*/ 2746247 w 5492493"/>
              <a:gd name="connsiteY2" fmla="*/ 5492493 h 5492493"/>
              <a:gd name="connsiteX3" fmla="*/ 0 w 5492493"/>
              <a:gd name="connsiteY3" fmla="*/ 2746247 h 5492493"/>
              <a:gd name="connsiteX4" fmla="*/ 2746247 w 5492493"/>
              <a:gd name="connsiteY4" fmla="*/ 0 h 5492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2493" h="5492493">
                <a:moveTo>
                  <a:pt x="2746247" y="0"/>
                </a:moveTo>
                <a:cubicBezTo>
                  <a:pt x="4262957" y="0"/>
                  <a:pt x="5492493" y="1229536"/>
                  <a:pt x="5492493" y="2746247"/>
                </a:cubicBezTo>
                <a:cubicBezTo>
                  <a:pt x="5492493" y="4262957"/>
                  <a:pt x="4262957" y="5492493"/>
                  <a:pt x="2746247" y="5492493"/>
                </a:cubicBezTo>
                <a:cubicBezTo>
                  <a:pt x="1229536" y="5492493"/>
                  <a:pt x="0" y="4262957"/>
                  <a:pt x="0" y="2746247"/>
                </a:cubicBezTo>
                <a:cubicBezTo>
                  <a:pt x="0" y="1229536"/>
                  <a:pt x="1229536" y="0"/>
                  <a:pt x="2746247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06C536E-6ECA-4211-AF8C-A2671C484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5695" y="5435945"/>
            <a:ext cx="326571" cy="435428"/>
          </a:xfrm>
          <a:prstGeom prst="ellipse">
            <a:avLst/>
          </a:prstGeom>
          <a:solidFill>
            <a:schemeClr val="tx1">
              <a:lumMod val="65000"/>
              <a:lumOff val="3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EAA70EA-2201-4F5D-AF08-58CFF851CC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758694" y="3567390"/>
            <a:ext cx="1733855" cy="2303982"/>
          </a:xfrm>
          <a:custGeom>
            <a:avLst/>
            <a:gdLst>
              <a:gd name="connsiteX0" fmla="*/ 0 w 3108399"/>
              <a:gd name="connsiteY0" fmla="*/ 0 h 3097879"/>
              <a:gd name="connsiteX1" fmla="*/ 159985 w 3108399"/>
              <a:gd name="connsiteY1" fmla="*/ 4045 h 3097879"/>
              <a:gd name="connsiteX2" fmla="*/ 3092907 w 3108399"/>
              <a:gd name="connsiteY2" fmla="*/ 2791087 h 3097879"/>
              <a:gd name="connsiteX3" fmla="*/ 3108399 w 3108399"/>
              <a:gd name="connsiteY3" fmla="*/ 3097879 h 3097879"/>
              <a:gd name="connsiteX4" fmla="*/ 2470733 w 3108399"/>
              <a:gd name="connsiteY4" fmla="*/ 3097879 h 3097879"/>
              <a:gd name="connsiteX5" fmla="*/ 2458534 w 3108399"/>
              <a:gd name="connsiteY5" fmla="*/ 2856285 h 3097879"/>
              <a:gd name="connsiteX6" fmla="*/ 252674 w 3108399"/>
              <a:gd name="connsiteY6" fmla="*/ 650424 h 3097879"/>
              <a:gd name="connsiteX7" fmla="*/ 0 w 3108399"/>
              <a:gd name="connsiteY7" fmla="*/ 637665 h 3097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08399" h="3097879">
                <a:moveTo>
                  <a:pt x="0" y="0"/>
                </a:moveTo>
                <a:lnTo>
                  <a:pt x="159985" y="4045"/>
                </a:lnTo>
                <a:cubicBezTo>
                  <a:pt x="1696687" y="81941"/>
                  <a:pt x="2939004" y="1275632"/>
                  <a:pt x="3092907" y="2791087"/>
                </a:cubicBezTo>
                <a:lnTo>
                  <a:pt x="3108399" y="3097879"/>
                </a:lnTo>
                <a:lnTo>
                  <a:pt x="2470733" y="3097879"/>
                </a:lnTo>
                <a:lnTo>
                  <a:pt x="2458534" y="2856285"/>
                </a:lnTo>
                <a:cubicBezTo>
                  <a:pt x="2340416" y="1693197"/>
                  <a:pt x="1415762" y="768542"/>
                  <a:pt x="252674" y="650424"/>
                </a:cubicBezTo>
                <a:lnTo>
                  <a:pt x="0" y="637665"/>
                </a:lnTo>
                <a:close/>
              </a:path>
            </a:pathLst>
          </a:custGeom>
          <a:solidFill>
            <a:schemeClr val="accent6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F78C6DE-2B85-442A-9185-2D3B3146D167}"/>
              </a:ext>
            </a:extLst>
          </p:cNvPr>
          <p:cNvSpPr txBox="1"/>
          <p:nvPr/>
        </p:nvSpPr>
        <p:spPr>
          <a:xfrm>
            <a:off x="1097280" y="1431042"/>
            <a:ext cx="3489540" cy="39959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hlinkClick r:id="rId2"/>
              </a:rPr>
              <a:t>https://image.online-convert.com/fr/convertir-en-webp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62180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cquiredFrom xmlns="6d93d202-47fc-4405-873a-cab67cc5f1b2" xsi:nil="true"/>
    <IsSearchable xmlns="6d93d202-47fc-4405-873a-cab67cc5f1b2">true</IsSearchable>
    <EditorialStatus xmlns="6d93d202-47fc-4405-873a-cab67cc5f1b2">Complete</EditorialStatus>
    <OriginAsset xmlns="6d93d202-47fc-4405-873a-cab67cc5f1b2" xsi:nil="true"/>
    <ThumbnailAssetId xmlns="6d93d202-47fc-4405-873a-cab67cc5f1b2" xsi:nil="true"/>
    <TrustLevel xmlns="6d93d202-47fc-4405-873a-cab67cc5f1b2">3 Community New</TrustLevel>
    <MarketSpecific xmlns="6d93d202-47fc-4405-873a-cab67cc5f1b2">true</MarketSpecific>
    <TPNamespace xmlns="6d93d202-47fc-4405-873a-cab67cc5f1b2" xsi:nil="true"/>
    <DirectSourceMarket xmlns="6d93d202-47fc-4405-873a-cab67cc5f1b2">english</DirectSourceMarket>
    <MachineTranslated xmlns="6d93d202-47fc-4405-873a-cab67cc5f1b2">false</MachineTranslated>
    <PlannedPubDate xmlns="6d93d202-47fc-4405-873a-cab67cc5f1b2" xsi:nil="true"/>
    <SubmitterId xmlns="6d93d202-47fc-4405-873a-cab67cc5f1b2">9c60ae39-ee33-43c2-b863-454968d0f2cc</SubmitterId>
    <Downloads xmlns="6d93d202-47fc-4405-873a-cab67cc5f1b2">0</Downloads>
    <OriginalSourceMarket xmlns="6d93d202-47fc-4405-873a-cab67cc5f1b2">english</OriginalSourceMarket>
    <PublishTargets xmlns="6d93d202-47fc-4405-873a-cab67cc5f1b2">OfficeOnline</PublishTargets>
    <ArtSampleDocs xmlns="6d93d202-47fc-4405-873a-cab67cc5f1b2" xsi:nil="true"/>
    <ApprovalLog xmlns="6d93d202-47fc-4405-873a-cab67cc5f1b2" xsi:nil="true"/>
    <ApprovalStatus xmlns="6d93d202-47fc-4405-873a-cab67cc5f1b2">InProgress</ApprovalStatus>
    <TPComponent xmlns="6d93d202-47fc-4405-873a-cab67cc5f1b2">PPTFiles</TPComponent>
    <EditorialTags xmlns="6d93d202-47fc-4405-873a-cab67cc5f1b2" xsi:nil="true"/>
    <TPExecutable xmlns="6d93d202-47fc-4405-873a-cab67cc5f1b2" xsi:nil="true"/>
    <LastHandOff xmlns="6d93d202-47fc-4405-873a-cab67cc5f1b2" xsi:nil="true"/>
    <BusinessGroup xmlns="6d93d202-47fc-4405-873a-cab67cc5f1b2" xsi:nil="true"/>
    <TPAppVersion xmlns="6d93d202-47fc-4405-873a-cab67cc5f1b2">12</TPAppVersion>
    <VoteCount xmlns="6d93d202-47fc-4405-873a-cab67cc5f1b2" xsi:nil="true"/>
    <APAuthor xmlns="6d93d202-47fc-4405-873a-cab67cc5f1b2">
      <UserInfo>
        <DisplayName>_o14migrate</DisplayName>
        <AccountId>266</AccountId>
        <AccountType/>
      </UserInfo>
    </APAuthor>
    <TPCommandLine xmlns="6d93d202-47fc-4405-873a-cab67cc5f1b2">{PP} /n {FilePath}</TPCommandLine>
    <UACurrentWords xmlns="6d93d202-47fc-4405-873a-cab67cc5f1b2" xsi:nil="true"/>
    <AssetId xmlns="6d93d202-47fc-4405-873a-cab67cc5f1b2">TP030007258</AssetId>
    <Manager xmlns="6d93d202-47fc-4405-873a-cab67cc5f1b2" xsi:nil="true"/>
    <NumericId xmlns="6d93d202-47fc-4405-873a-cab67cc5f1b2">-1</NumericId>
    <Component xmlns="64acb2c5-0a2b-4bda-bd34-58e36cbb80d2" xsi:nil="true"/>
    <HandoffToMSDN xmlns="6d93d202-47fc-4405-873a-cab67cc5f1b2" xsi:nil="true"/>
    <Markets xmlns="6d93d202-47fc-4405-873a-cab67cc5f1b2">
      <Value>2</Value>
    </Markets>
    <UALocComments xmlns="6d93d202-47fc-4405-873a-cab67cc5f1b2" xsi:nil="true"/>
    <UALocRecommendation xmlns="6d93d202-47fc-4405-873a-cab67cc5f1b2">Localize</UALocRecommendation>
    <AssetStart xmlns="6d93d202-47fc-4405-873a-cab67cc5f1b2">2010-04-16T13:48:52+00:00</AssetStart>
    <CrawlForDependencies xmlns="6d93d202-47fc-4405-873a-cab67cc5f1b2">false</CrawlForDependencies>
    <LastModifiedDateTime xmlns="6d93d202-47fc-4405-873a-cab67cc5f1b2" xsi:nil="true"/>
    <LastPublishResultLookup xmlns="6d93d202-47fc-4405-873a-cab67cc5f1b2" xsi:nil="true"/>
    <PublishStatusLookup xmlns="6d93d202-47fc-4405-873a-cab67cc5f1b2">
      <Value>327699</Value>
      <Value>503339</Value>
    </PublishStatusLookup>
    <AverageRating xmlns="6d93d202-47fc-4405-873a-cab67cc5f1b2" xsi:nil="true"/>
    <CSXUpdate xmlns="6d93d202-47fc-4405-873a-cab67cc5f1b2">false</CSXUpdate>
    <UAProjectedTotalWords xmlns="6d93d202-47fc-4405-873a-cab67cc5f1b2" xsi:nil="true"/>
    <AssetExpire xmlns="6d93d202-47fc-4405-873a-cab67cc5f1b2">2100-01-01T00:00:00+00:00</AssetExpire>
    <AssetType xmlns="6d93d202-47fc-4405-873a-cab67cc5f1b2">TP</AssetType>
    <IntlLangReviewDate xmlns="6d93d202-47fc-4405-873a-cab67cc5f1b2" xsi:nil="true"/>
    <TPFriendlyName xmlns="6d93d202-47fc-4405-873a-cab67cc5f1b2">Thème design - Internet numérique</TPFriendlyName>
    <IntlLangReview xmlns="6d93d202-47fc-4405-873a-cab67cc5f1b2" xsi:nil="true"/>
    <OOCacheId xmlns="6d93d202-47fc-4405-873a-cab67cc5f1b2" xsi:nil="true"/>
    <PolicheckWords xmlns="6d93d202-47fc-4405-873a-cab67cc5f1b2" xsi:nil="true"/>
    <TemplateStatus xmlns="6d93d202-47fc-4405-873a-cab67cc5f1b2">Complete</TemplateStatus>
    <CSXSubmissionMarket xmlns="6d93d202-47fc-4405-873a-cab67cc5f1b2" xsi:nil="true"/>
    <FriendlyTitle xmlns="6d93d202-47fc-4405-873a-cab67cc5f1b2" xsi:nil="true"/>
    <TPLaunchHelpLinkType xmlns="6d93d202-47fc-4405-873a-cab67cc5f1b2" xsi:nil="true"/>
    <Providers xmlns="6d93d202-47fc-4405-873a-cab67cc5f1b2" xsi:nil="true"/>
    <SourceTitle xmlns="6d93d202-47fc-4405-873a-cab67cc5f1b2">Thème design - Internet numérique</SourceTitle>
    <TemplateTemplateType xmlns="6d93d202-47fc-4405-873a-cab67cc5f1b2">PowerPoint 12 Default</TemplateTemplateType>
    <TimesCloned xmlns="6d93d202-47fc-4405-873a-cab67cc5f1b2" xsi:nil="true"/>
    <ClipArtFilename xmlns="6d93d202-47fc-4405-873a-cab67cc5f1b2" xsi:nil="true"/>
    <APDescription xmlns="6d93d202-47fc-4405-873a-cab67cc5f1b2" xsi:nil="true"/>
    <TPApplication xmlns="6d93d202-47fc-4405-873a-cab67cc5f1b2">PowerPoint</TPApplication>
    <CSXHash xmlns="6d93d202-47fc-4405-873a-cab67cc5f1b2">uuEajATAg7HSFQypJCSrn1DXl+o=</CSXHash>
    <PrimaryImageGen xmlns="6d93d202-47fc-4405-873a-cab67cc5f1b2">true</PrimaryImageGen>
    <ContentItem xmlns="6d93d202-47fc-4405-873a-cab67cc5f1b2" xsi:nil="true"/>
    <IsDeleted xmlns="6d93d202-47fc-4405-873a-cab67cc5f1b2">false</IsDeleted>
    <ShowIn xmlns="6d93d202-47fc-4405-873a-cab67cc5f1b2">Show everywhere</ShowIn>
    <BugNumber xmlns="6d93d202-47fc-4405-873a-cab67cc5f1b2" xsi:nil="true"/>
    <LegacyData xmlns="6d93d202-47fc-4405-873a-cab67cc5f1b2">ListingID:;Manager:;BuildStatus:Publish Passed;MockupPath:</LegacyData>
    <TPLaunchHelpLink xmlns="6d93d202-47fc-4405-873a-cab67cc5f1b2" xsi:nil="true"/>
    <Milestone xmlns="6d93d202-47fc-4405-873a-cab67cc5f1b2" xsi:nil="true"/>
    <UANotes xmlns="6d93d202-47fc-4405-873a-cab67cc5f1b2" xsi:nil="true"/>
    <Description0 xmlns="64acb2c5-0a2b-4bda-bd34-58e36cbb80d2" xsi:nil="true"/>
    <IntlLangReviewer xmlns="6d93d202-47fc-4405-873a-cab67cc5f1b2" xsi:nil="true"/>
    <IntlLocPriority xmlns="6d93d202-47fc-4405-873a-cab67cc5f1b2" xsi:nil="true"/>
    <OpenTemplate xmlns="6d93d202-47fc-4405-873a-cab67cc5f1b2">true</OpenTemplate>
    <Provider xmlns="6d93d202-47fc-4405-873a-cab67cc5f1b2" xsi:nil="true"/>
    <CSXSubmissionDate xmlns="6d93d202-47fc-4405-873a-cab67cc5f1b2">2009-10-10T07:00:00+00:00</CSXSubmissionDate>
    <TPClientViewer xmlns="6d93d202-47fc-4405-873a-cab67cc5f1b2" xsi:nil="true"/>
    <DSATActionTaken xmlns="6d93d202-47fc-4405-873a-cab67cc5f1b2" xsi:nil="true"/>
    <APEditor xmlns="6d93d202-47fc-4405-873a-cab67cc5f1b2">
      <UserInfo>
        <DisplayName>_o14migrate</DisplayName>
        <AccountId>266</AccountId>
        <AccountType/>
      </UserInfo>
    </APEditor>
    <TPInstallLocation xmlns="6d93d202-47fc-4405-873a-cab67cc5f1b2">{My Templates}</TPInstallLocation>
    <OutputCachingOn xmlns="6d93d202-47fc-4405-873a-cab67cc5f1b2">false</OutputCachingOn>
    <ParentAssetId xmlns="6d93d202-47fc-4405-873a-cab67cc5f1b2" xsi:nil="true"/>
    <LocManualTestRequired xmlns="6d93d202-47fc-4405-873a-cab67cc5f1b2">false</LocManualTestRequired>
    <LocalizationTagsTaxHTField0 xmlns="6d93d202-47fc-4405-873a-cab67cc5f1b2">
      <Terms xmlns="http://schemas.microsoft.com/office/infopath/2007/PartnerControls"/>
    </LocalizationTagsTaxHTField0>
    <CampaignTagsTaxHTField0 xmlns="6d93d202-47fc-4405-873a-cab67cc5f1b2">
      <Terms xmlns="http://schemas.microsoft.com/office/infopath/2007/PartnerControls"/>
    </CampaignTagsTaxHTField0>
    <LocLastLocAttemptVersionLookup xmlns="6d93d202-47fc-4405-873a-cab67cc5f1b2">170158</LocLastLocAttemptVersionLookup>
    <InternalTagsTaxHTField0 xmlns="6d93d202-47fc-4405-873a-cab67cc5f1b2">
      <Terms xmlns="http://schemas.microsoft.com/office/infopath/2007/PartnerControls"/>
    </InternalTagsTaxHTField0>
    <LocRecommendedHandoff xmlns="6d93d202-47fc-4405-873a-cab67cc5f1b2" xsi:nil="true"/>
    <BlockPublish xmlns="6d93d202-47fc-4405-873a-cab67cc5f1b2">false</BlockPublish>
    <LocComments xmlns="6d93d202-47fc-4405-873a-cab67cc5f1b2" xsi:nil="true"/>
    <TaxCatchAll xmlns="6d93d202-47fc-4405-873a-cab67cc5f1b2"/>
    <OriginalRelease xmlns="6d93d202-47fc-4405-873a-cab67cc5f1b2">14</OriginalRelease>
    <RecommendationsModifier xmlns="6d93d202-47fc-4405-873a-cab67cc5f1b2" xsi:nil="true"/>
    <ScenarioTagsTaxHTField0 xmlns="6d93d202-47fc-4405-873a-cab67cc5f1b2">
      <Terms xmlns="http://schemas.microsoft.com/office/infopath/2007/PartnerControls"/>
    </ScenarioTagsTaxHTField0>
    <FeatureTagsTaxHTField0 xmlns="6d93d202-47fc-4405-873a-cab67cc5f1b2">
      <Terms xmlns="http://schemas.microsoft.com/office/infopath/2007/PartnerControls"/>
    </FeatureTagsTaxHTField0>
    <LocMarketGroupTiers2 xmlns="6d93d202-47fc-4405-873a-cab67cc5f1b2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9924D1ECC420D47A2456556BC94F7370400BDF4491DEA4973499845289601F88B9F" ma:contentTypeVersion="55" ma:contentTypeDescription="Create a new document." ma:contentTypeScope="" ma:versionID="41eb558a2b826e6e4f9defd990175bec">
  <xsd:schema xmlns:xsd="http://www.w3.org/2001/XMLSchema" xmlns:xs="http://www.w3.org/2001/XMLSchema" xmlns:p="http://schemas.microsoft.com/office/2006/metadata/properties" xmlns:ns2="6d93d202-47fc-4405-873a-cab67cc5f1b2" xmlns:ns3="64acb2c5-0a2b-4bda-bd34-58e36cbb80d2" targetNamespace="http://schemas.microsoft.com/office/2006/metadata/properties" ma:root="true" ma:fieldsID="19deea0185cf7bc57eee9b90b1ba2ace" ns2:_="" ns3:_="">
    <xsd:import namespace="6d93d202-47fc-4405-873a-cab67cc5f1b2"/>
    <xsd:import namespace="64acb2c5-0a2b-4bda-bd34-58e36cbb80d2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  <xsd:element ref="ns3:Description0" minOccurs="0"/>
                <xsd:element ref="ns3:Compone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3d202-47fc-4405-873a-cab67cc5f1b2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0:00:00Z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dc79c007-7f28-4db9-9ba1-525d19a3279b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80C6DD30-196A-4C6B-B1BF-A43F3B8ACD4F}" ma:internalName="CSXSubmissionMarket" ma:readOnly="false" ma:showField="MarketName" ma:web="6d93d202-47fc-4405-873a-cab67cc5f1b2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bb16b974-ed24-4278-8820-8e232d38904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7E2D4CA2-442A-4FDA-AA57-71B8C7B2C53C}" ma:internalName="InProjectListLookup" ma:readOnly="true" ma:showField="InProjectList" ma:web="6d93d202-47fc-4405-873a-cab67cc5f1b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fd9a49dc-3dbf-4047-b62d-1d587abe7b40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7E2D4CA2-442A-4FDA-AA57-71B8C7B2C53C}" ma:internalName="LastCompleteVersionLookup" ma:readOnly="true" ma:showField="LastCompleteVersion" ma:web="6d93d202-47fc-4405-873a-cab67cc5f1b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7E2D4CA2-442A-4FDA-AA57-71B8C7B2C53C}" ma:internalName="LastPreviewErrorLookup" ma:readOnly="true" ma:showField="LastPreviewError" ma:web="6d93d202-47fc-4405-873a-cab67cc5f1b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7E2D4CA2-442A-4FDA-AA57-71B8C7B2C53C}" ma:internalName="LastPreviewResultLookup" ma:readOnly="true" ma:showField="LastPreviewResult" ma:web="6d93d202-47fc-4405-873a-cab67cc5f1b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7E2D4CA2-442A-4FDA-AA57-71B8C7B2C53C}" ma:internalName="LastPreviewAttemptDateLookup" ma:readOnly="true" ma:showField="LastPreviewAttemptDate" ma:web="6d93d202-47fc-4405-873a-cab67cc5f1b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7E2D4CA2-442A-4FDA-AA57-71B8C7B2C53C}" ma:internalName="LastPreviewedByLookup" ma:readOnly="true" ma:showField="LastPreviewedBy" ma:web="6d93d202-47fc-4405-873a-cab67cc5f1b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7E2D4CA2-442A-4FDA-AA57-71B8C7B2C53C}" ma:internalName="LastPreviewTimeLookup" ma:readOnly="true" ma:showField="LastPreviewTime" ma:web="6d93d202-47fc-4405-873a-cab67cc5f1b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7E2D4CA2-442A-4FDA-AA57-71B8C7B2C53C}" ma:internalName="LastPreviewVersionLookup" ma:readOnly="true" ma:showField="LastPreviewVersion" ma:web="6d93d202-47fc-4405-873a-cab67cc5f1b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7E2D4CA2-442A-4FDA-AA57-71B8C7B2C53C}" ma:internalName="LastPublishErrorLookup" ma:readOnly="true" ma:showField="LastPublishError" ma:web="6d93d202-47fc-4405-873a-cab67cc5f1b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7E2D4CA2-442A-4FDA-AA57-71B8C7B2C53C}" ma:internalName="LastPublishResultLookup" ma:readOnly="true" ma:showField="LastPublishResult" ma:web="6d93d202-47fc-4405-873a-cab67cc5f1b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7E2D4CA2-442A-4FDA-AA57-71B8C7B2C53C}" ma:internalName="LastPublishAttemptDateLookup" ma:readOnly="true" ma:showField="LastPublishAttemptDate" ma:web="6d93d202-47fc-4405-873a-cab67cc5f1b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7E2D4CA2-442A-4FDA-AA57-71B8C7B2C53C}" ma:internalName="LastPublishedByLookup" ma:readOnly="true" ma:showField="LastPublishedBy" ma:web="6d93d202-47fc-4405-873a-cab67cc5f1b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7E2D4CA2-442A-4FDA-AA57-71B8C7B2C53C}" ma:internalName="LastPublishTimeLookup" ma:readOnly="true" ma:showField="LastPublishTime" ma:web="6d93d202-47fc-4405-873a-cab67cc5f1b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7E2D4CA2-442A-4FDA-AA57-71B8C7B2C53C}" ma:internalName="LastPublishVersionLookup" ma:readOnly="true" ma:showField="LastPublishVersion" ma:web="6d93d202-47fc-4405-873a-cab67cc5f1b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4CDE398E-75A7-4993-8C61-2BFD31F64754}" ma:internalName="LocLastLocAttemptVersionLookup" ma:readOnly="false" ma:showField="LastLocAttemptVersion" ma:web="6d93d202-47fc-4405-873a-cab67cc5f1b2">
      <xsd:simpleType>
        <xsd:restriction base="dms:Lookup"/>
      </xsd:simpleType>
    </xsd:element>
    <xsd:element name="LocLastLocAttemptVersionTypeLookup" ma:index="72" nillable="true" ma:displayName="Loc Last Loc Attempt Version Type" ma:default="" ma:list="{4CDE398E-75A7-4993-8C61-2BFD31F64754}" ma:internalName="LocLastLocAttemptVersionTypeLookup" ma:readOnly="true" ma:showField="LastLocAttemptVersionType" ma:web="6d93d202-47fc-4405-873a-cab67cc5f1b2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4CDE398E-75A7-4993-8C61-2BFD31F64754}" ma:internalName="LocNewPublishedVersionLookup" ma:readOnly="true" ma:showField="NewPublishedVersion" ma:web="6d93d202-47fc-4405-873a-cab67cc5f1b2">
      <xsd:simpleType>
        <xsd:restriction base="dms:Lookup"/>
      </xsd:simpleType>
    </xsd:element>
    <xsd:element name="LocOverallHandbackStatusLookup" ma:index="76" nillable="true" ma:displayName="Loc Overall Handback Status" ma:default="" ma:list="{4CDE398E-75A7-4993-8C61-2BFD31F64754}" ma:internalName="LocOverallHandbackStatusLookup" ma:readOnly="true" ma:showField="OverallHandbackStatus" ma:web="6d93d202-47fc-4405-873a-cab67cc5f1b2">
      <xsd:simpleType>
        <xsd:restriction base="dms:Lookup"/>
      </xsd:simpleType>
    </xsd:element>
    <xsd:element name="LocOverallLocStatusLookup" ma:index="77" nillable="true" ma:displayName="Loc Overall Localize Status" ma:default="" ma:list="{4CDE398E-75A7-4993-8C61-2BFD31F64754}" ma:internalName="LocOverallLocStatusLookup" ma:readOnly="true" ma:showField="OverallLocStatus" ma:web="6d93d202-47fc-4405-873a-cab67cc5f1b2">
      <xsd:simpleType>
        <xsd:restriction base="dms:Lookup"/>
      </xsd:simpleType>
    </xsd:element>
    <xsd:element name="LocOverallPreviewStatusLookup" ma:index="78" nillable="true" ma:displayName="Loc Overall Preview Status" ma:default="" ma:list="{4CDE398E-75A7-4993-8C61-2BFD31F64754}" ma:internalName="LocOverallPreviewStatusLookup" ma:readOnly="true" ma:showField="OverallPreviewStatus" ma:web="6d93d202-47fc-4405-873a-cab67cc5f1b2">
      <xsd:simpleType>
        <xsd:restriction base="dms:Lookup"/>
      </xsd:simpleType>
    </xsd:element>
    <xsd:element name="LocOverallPublishStatusLookup" ma:index="79" nillable="true" ma:displayName="Loc Overall Publish Status" ma:default="" ma:list="{4CDE398E-75A7-4993-8C61-2BFD31F64754}" ma:internalName="LocOverallPublishStatusLookup" ma:readOnly="true" ma:showField="OverallPublishStatus" ma:web="6d93d202-47fc-4405-873a-cab67cc5f1b2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4CDE398E-75A7-4993-8C61-2BFD31F64754}" ma:internalName="LocProcessedForHandoffsLookup" ma:readOnly="true" ma:showField="ProcessedForHandoffs" ma:web="6d93d202-47fc-4405-873a-cab67cc5f1b2">
      <xsd:simpleType>
        <xsd:restriction base="dms:Lookup"/>
      </xsd:simpleType>
    </xsd:element>
    <xsd:element name="LocProcessedForMarketsLookup" ma:index="82" nillable="true" ma:displayName="Loc Processed For Markets" ma:default="" ma:list="{4CDE398E-75A7-4993-8C61-2BFD31F64754}" ma:internalName="LocProcessedForMarketsLookup" ma:readOnly="true" ma:showField="ProcessedForMarkets" ma:web="6d93d202-47fc-4405-873a-cab67cc5f1b2">
      <xsd:simpleType>
        <xsd:restriction base="dms:Lookup"/>
      </xsd:simpleType>
    </xsd:element>
    <xsd:element name="LocPublishedDependentAssetsLookup" ma:index="83" nillable="true" ma:displayName="Loc Published Dependent Assets" ma:default="" ma:list="{4CDE398E-75A7-4993-8C61-2BFD31F64754}" ma:internalName="LocPublishedDependentAssetsLookup" ma:readOnly="true" ma:showField="PublishedDependentAssets" ma:web="6d93d202-47fc-4405-873a-cab67cc5f1b2">
      <xsd:simpleType>
        <xsd:restriction base="dms:Lookup"/>
      </xsd:simpleType>
    </xsd:element>
    <xsd:element name="LocPublishedLinkedAssetsLookup" ma:index="84" nillable="true" ma:displayName="Loc Published Linked Assets" ma:default="" ma:list="{4CDE398E-75A7-4993-8C61-2BFD31F64754}" ma:internalName="LocPublishedLinkedAssetsLookup" ma:readOnly="true" ma:showField="PublishedLinkedAssets" ma:web="6d93d202-47fc-4405-873a-cab67cc5f1b2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db560eb5-700a-4f94-8fda-b57de4261f12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80C6DD30-196A-4C6B-B1BF-A43F3B8ACD4F}" ma:internalName="Markets" ma:readOnly="false" ma:showField="MarketName" ma:web="6d93d202-47fc-4405-873a-cab67cc5f1b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7E2D4CA2-442A-4FDA-AA57-71B8C7B2C53C}" ma:internalName="NumOfRatingsLookup" ma:readOnly="true" ma:showField="NumOfRatings" ma:web="6d93d202-47fc-4405-873a-cab67cc5f1b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7E2D4CA2-442A-4FDA-AA57-71B8C7B2C53C}" ma:internalName="PublishStatusLookup" ma:readOnly="false" ma:showField="PublishStatus" ma:web="6d93d202-47fc-4405-873a-cab67cc5f1b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6e3f7319-fb8f-4449-8902-000ab73a8566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11d213f5-ec09-44b6-a8be-9da225be7a8d}" ma:internalName="TaxCatchAll" ma:showField="CatchAllData" ma:web="6d93d202-47fc-4405-873a-cab67cc5f1b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11d213f5-ec09-44b6-a8be-9da225be7a8d}" ma:internalName="TaxCatchAllLabel" ma:readOnly="true" ma:showField="CatchAllDataLabel" ma:web="6d93d202-47fc-4405-873a-cab67cc5f1b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acb2c5-0a2b-4bda-bd34-58e36cbb80d2" elementFormDefault="qualified">
    <xsd:import namespace="http://schemas.microsoft.com/office/2006/documentManagement/types"/>
    <xsd:import namespace="http://schemas.microsoft.com/office/infopath/2007/PartnerControls"/>
    <xsd:element name="Description0" ma:index="134" nillable="true" ma:displayName="Description" ma:internalName="Description0">
      <xsd:simpleType>
        <xsd:restriction base="dms:Note"/>
      </xsd:simpleType>
    </xsd:element>
    <xsd:element name="Component" ma:index="135" nillable="true" ma:displayName="Component" ma:internalName="Component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CDF1A0C-CFBC-43C4-B66C-6A39D34967F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FD25C35-DB16-4838-98EB-2166CA420D3C}">
  <ds:schemaRefs>
    <ds:schemaRef ds:uri="http://schemas.microsoft.com/office/2006/metadata/properties"/>
    <ds:schemaRef ds:uri="http://schemas.microsoft.com/office/infopath/2007/PartnerControls"/>
    <ds:schemaRef ds:uri="6d93d202-47fc-4405-873a-cab67cc5f1b2"/>
    <ds:schemaRef ds:uri="64acb2c5-0a2b-4bda-bd34-58e36cbb80d2"/>
  </ds:schemaRefs>
</ds:datastoreItem>
</file>

<file path=customXml/itemProps3.xml><?xml version="1.0" encoding="utf-8"?>
<ds:datastoreItem xmlns:ds="http://schemas.openxmlformats.org/officeDocument/2006/customXml" ds:itemID="{B4FD0025-B240-4854-891C-BA58ACC09C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3d202-47fc-4405-873a-cab67cc5f1b2"/>
    <ds:schemaRef ds:uri="64acb2c5-0a2b-4bda-bd34-58e36cbb80d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Thème design - Internet numérique</Template>
  <TotalTime>436</TotalTime>
  <Words>244</Words>
  <Application>Microsoft Office PowerPoint</Application>
  <PresentationFormat>Affichage à l'écran (4:3)</PresentationFormat>
  <Paragraphs>34</Paragraphs>
  <Slides>32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32</vt:i4>
      </vt:variant>
    </vt:vector>
  </HeadingPairs>
  <TitlesOfParts>
    <vt:vector size="36" baseType="lpstr">
      <vt:lpstr>Arial</vt:lpstr>
      <vt:lpstr>Calibri</vt:lpstr>
      <vt:lpstr>Wingdings</vt:lpstr>
      <vt:lpstr>Thème Office</vt:lpstr>
      <vt:lpstr>P4  </vt:lpstr>
      <vt:lpstr>Actions correctives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Avant / Après</vt:lpstr>
      <vt:lpstr>Présentation PowerPoint</vt:lpstr>
      <vt:lpstr>Présentation PowerPoint</vt:lpstr>
      <vt:lpstr>Présentation PowerPoint</vt:lpstr>
      <vt:lpstr>Amélioration structure HTML</vt:lpstr>
      <vt:lpstr>Les points d’améliorations</vt:lpstr>
      <vt:lpstr>Présentation PowerPoint</vt:lpstr>
      <vt:lpstr>Accessibilités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P4</dc:title>
  <dc:creator>Anissa BOUGOUFA</dc:creator>
  <cp:lastModifiedBy>Anissa BOUGOUFA</cp:lastModifiedBy>
  <cp:revision>23</cp:revision>
  <dcterms:created xsi:type="dcterms:W3CDTF">2022-12-17T09:46:00Z</dcterms:created>
  <dcterms:modified xsi:type="dcterms:W3CDTF">2023-01-02T20:25:07Z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0x01010069924D1ECC420D47A2456556BC94F7370400BDF4491DEA4973499845289601F88B9F</vt:lpwstr>
  </property>
  <property fmtid="{D5CDD505-2E9C-101B-9397-08002B2CF9AE}" pid="3" name="Applications">
    <vt:lpwstr>53;#PowerPoint 12</vt:lpwstr>
  </property>
  <property fmtid="{D5CDD505-2E9C-101B-9397-08002B2CF9AE}" pid="4" name="Order">
    <vt:r8>8551400</vt:r8>
  </property>
  <property fmtid="{D5CDD505-2E9C-101B-9397-08002B2CF9AE}" pid="5" name="APTrustLevel">
    <vt:r8>3</vt:r8>
  </property>
</Properties>
</file>

<file path=docProps/thumbnail.jpeg>
</file>